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4" r:id="rId4"/>
  </p:sldMasterIdLst>
  <p:notesMasterIdLst>
    <p:notesMasterId r:id="rId6"/>
  </p:notesMasterIdLst>
  <p:sldIdLst>
    <p:sldId id="319" r:id="rId5"/>
  </p:sldIdLst>
  <p:sldSz cx="32918400" cy="192024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144" userDrawn="1">
          <p15:clr>
            <a:srgbClr val="F26B43"/>
          </p15:clr>
        </p15:guide>
        <p15:guide id="5" pos="20568" userDrawn="1">
          <p15:clr>
            <a:srgbClr val="F26B43"/>
          </p15:clr>
        </p15:guide>
        <p15:guide id="6" orient="horz" pos="168" userDrawn="1">
          <p15:clr>
            <a:srgbClr val="F26B43"/>
          </p15:clr>
        </p15:guide>
        <p15:guide id="7" orient="horz" pos="11928" userDrawn="1">
          <p15:clr>
            <a:srgbClr val="F26B43"/>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Herr" initials="LH" lastIdx="1" clrIdx="0">
    <p:extLst>
      <p:ext uri="{19B8F6BF-5375-455C-9EA6-DF929625EA0E}">
        <p15:presenceInfo xmlns:p15="http://schemas.microsoft.com/office/powerpoint/2012/main" userId="S::Lindsay.Herr@asco.org::2d679bad-8c1c-43f8-9b76-32e18ee1ec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C89"/>
    <a:srgbClr val="A7A8A9"/>
    <a:srgbClr val="89C4AD"/>
    <a:srgbClr val="A9CEBF"/>
    <a:srgbClr val="FFFFFF"/>
    <a:srgbClr val="263238"/>
    <a:srgbClr val="EEEBE9"/>
    <a:srgbClr val="FFF59D"/>
    <a:srgbClr val="EFF8F3"/>
    <a:srgbClr val="874A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8" d="100"/>
          <a:sy n="28" d="100"/>
        </p:scale>
        <p:origin x="974" y="67"/>
      </p:cViewPr>
      <p:guideLst>
        <p:guide pos="144"/>
        <p:guide pos="20568"/>
        <p:guide orient="horz" pos="168"/>
        <p:guide orient="horz" pos="119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2" tIns="46586" rIns="93172" bIns="46586" rtlCol="0"/>
          <a:lstStyle>
            <a:lvl1pPr algn="r">
              <a:defRPr sz="1300"/>
            </a:lvl1pPr>
          </a:lstStyle>
          <a:p>
            <a:fld id="{BD1CB04D-1C75-43E0-9B64-B7DDAA42BB2C}" type="datetimeFigureOut">
              <a:rPr lang="en-US" smtClean="0"/>
              <a:t>6/20/2024</a:t>
            </a:fld>
            <a:endParaRPr lang="en-US"/>
          </a:p>
        </p:txBody>
      </p:sp>
      <p:sp>
        <p:nvSpPr>
          <p:cNvPr id="4" name="Slide Image Placeholder 3"/>
          <p:cNvSpPr>
            <a:spLocks noGrp="1" noRot="1" noChangeAspect="1"/>
          </p:cNvSpPr>
          <p:nvPr>
            <p:ph type="sldImg" idx="2"/>
          </p:nvPr>
        </p:nvSpPr>
        <p:spPr>
          <a:xfrm>
            <a:off x="2620963" y="876300"/>
            <a:ext cx="4054475" cy="2365375"/>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929640" y="3373755"/>
            <a:ext cx="7437120" cy="2760346"/>
          </a:xfrm>
          <a:prstGeom prst="rect">
            <a:avLst/>
          </a:prstGeom>
        </p:spPr>
        <p:txBody>
          <a:bodyPr vert="horz" lIns="93172" tIns="46586" rIns="93172" bIns="4658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2" tIns="46586" rIns="93172" bIns="46586" rtlCol="0" anchor="b"/>
          <a:lstStyle>
            <a:lvl1pPr algn="r">
              <a:defRPr sz="1300"/>
            </a:lvl1pPr>
          </a:lstStyle>
          <a:p>
            <a:fld id="{E26C2670-3342-473C-969D-FDFF399F2050}" type="slidenum">
              <a:rPr lang="en-US" smtClean="0"/>
              <a:t>‹#›</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566471" rtl="0" eaLnBrk="1" latinLnBrk="0" hangingPunct="1">
      <a:defRPr sz="743" kern="1200">
        <a:solidFill>
          <a:schemeClr val="tx1"/>
        </a:solidFill>
        <a:latin typeface="+mn-lt"/>
        <a:ea typeface="+mn-ea"/>
        <a:cs typeface="+mn-cs"/>
      </a:defRPr>
    </a:lvl1pPr>
    <a:lvl2pPr marL="283235" algn="l" defTabSz="566471" rtl="0" eaLnBrk="1" latinLnBrk="0" hangingPunct="1">
      <a:defRPr sz="743" kern="1200">
        <a:solidFill>
          <a:schemeClr val="tx1"/>
        </a:solidFill>
        <a:latin typeface="+mn-lt"/>
        <a:ea typeface="+mn-ea"/>
        <a:cs typeface="+mn-cs"/>
      </a:defRPr>
    </a:lvl2pPr>
    <a:lvl3pPr marL="566471" algn="l" defTabSz="566471" rtl="0" eaLnBrk="1" latinLnBrk="0" hangingPunct="1">
      <a:defRPr sz="743" kern="1200">
        <a:solidFill>
          <a:schemeClr val="tx1"/>
        </a:solidFill>
        <a:latin typeface="+mn-lt"/>
        <a:ea typeface="+mn-ea"/>
        <a:cs typeface="+mn-cs"/>
      </a:defRPr>
    </a:lvl3pPr>
    <a:lvl4pPr marL="849706" algn="l" defTabSz="566471" rtl="0" eaLnBrk="1" latinLnBrk="0" hangingPunct="1">
      <a:defRPr sz="743" kern="1200">
        <a:solidFill>
          <a:schemeClr val="tx1"/>
        </a:solidFill>
        <a:latin typeface="+mn-lt"/>
        <a:ea typeface="+mn-ea"/>
        <a:cs typeface="+mn-cs"/>
      </a:defRPr>
    </a:lvl4pPr>
    <a:lvl5pPr marL="1132942" algn="l" defTabSz="566471" rtl="0" eaLnBrk="1" latinLnBrk="0" hangingPunct="1">
      <a:defRPr sz="743" kern="1200">
        <a:solidFill>
          <a:schemeClr val="tx1"/>
        </a:solidFill>
        <a:latin typeface="+mn-lt"/>
        <a:ea typeface="+mn-ea"/>
        <a:cs typeface="+mn-cs"/>
      </a:defRPr>
    </a:lvl5pPr>
    <a:lvl6pPr marL="1416177" algn="l" defTabSz="566471" rtl="0" eaLnBrk="1" latinLnBrk="0" hangingPunct="1">
      <a:defRPr sz="743" kern="1200">
        <a:solidFill>
          <a:schemeClr val="tx1"/>
        </a:solidFill>
        <a:latin typeface="+mn-lt"/>
        <a:ea typeface="+mn-ea"/>
        <a:cs typeface="+mn-cs"/>
      </a:defRPr>
    </a:lvl6pPr>
    <a:lvl7pPr marL="1699412" algn="l" defTabSz="566471" rtl="0" eaLnBrk="1" latinLnBrk="0" hangingPunct="1">
      <a:defRPr sz="743" kern="1200">
        <a:solidFill>
          <a:schemeClr val="tx1"/>
        </a:solidFill>
        <a:latin typeface="+mn-lt"/>
        <a:ea typeface="+mn-ea"/>
        <a:cs typeface="+mn-cs"/>
      </a:defRPr>
    </a:lvl7pPr>
    <a:lvl8pPr marL="1982648" algn="l" defTabSz="566471" rtl="0" eaLnBrk="1" latinLnBrk="0" hangingPunct="1">
      <a:defRPr sz="743" kern="1200">
        <a:solidFill>
          <a:schemeClr val="tx1"/>
        </a:solidFill>
        <a:latin typeface="+mn-lt"/>
        <a:ea typeface="+mn-ea"/>
        <a:cs typeface="+mn-cs"/>
      </a:defRPr>
    </a:lvl8pPr>
    <a:lvl9pPr marL="2265883" algn="l" defTabSz="566471" rtl="0" eaLnBrk="1" latinLnBrk="0" hangingPunct="1">
      <a:defRPr sz="7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Poster Template using Individual Text Boxes</a:t>
            </a:r>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1483857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3142616"/>
            <a:ext cx="24688800" cy="6685280"/>
          </a:xfrm>
        </p:spPr>
        <p:txBody>
          <a:bodyPr anchor="b"/>
          <a:lstStyle>
            <a:lvl1pPr algn="ctr">
              <a:defRPr sz="16200"/>
            </a:lvl1pPr>
          </a:lstStyle>
          <a:p>
            <a:r>
              <a:rPr lang="en-US"/>
              <a:t>Click to edit Master title style</a:t>
            </a:r>
          </a:p>
        </p:txBody>
      </p:sp>
      <p:sp>
        <p:nvSpPr>
          <p:cNvPr id="3" name="Subtitle 2"/>
          <p:cNvSpPr>
            <a:spLocks noGrp="1"/>
          </p:cNvSpPr>
          <p:nvPr>
            <p:ph type="subTitle" idx="1"/>
          </p:nvPr>
        </p:nvSpPr>
        <p:spPr>
          <a:xfrm>
            <a:off x="4114800" y="10085706"/>
            <a:ext cx="24688800" cy="4636134"/>
          </a:xfrm>
        </p:spPr>
        <p:txBody>
          <a:bodyPr/>
          <a:lstStyle>
            <a:lvl1pPr marL="0" indent="0" algn="ctr">
              <a:buNone/>
              <a:defRPr sz="6480"/>
            </a:lvl1pPr>
            <a:lvl2pPr marL="1234440" indent="0" algn="ctr">
              <a:buNone/>
              <a:defRPr sz="5400"/>
            </a:lvl2pPr>
            <a:lvl3pPr marL="2468880" indent="0" algn="ctr">
              <a:buNone/>
              <a:defRPr sz="4860"/>
            </a:lvl3pPr>
            <a:lvl4pPr marL="3703320" indent="0" algn="ctr">
              <a:buNone/>
              <a:defRPr sz="4320"/>
            </a:lvl4pPr>
            <a:lvl5pPr marL="4937760" indent="0" algn="ctr">
              <a:buNone/>
              <a:defRPr sz="4320"/>
            </a:lvl5pPr>
            <a:lvl6pPr marL="6172200" indent="0" algn="ctr">
              <a:buNone/>
              <a:defRPr sz="4320"/>
            </a:lvl6pPr>
            <a:lvl7pPr marL="7406640" indent="0" algn="ctr">
              <a:buNone/>
              <a:defRPr sz="4320"/>
            </a:lvl7pPr>
            <a:lvl8pPr marL="8641080" indent="0" algn="ctr">
              <a:buNone/>
              <a:defRPr sz="4320"/>
            </a:lvl8pPr>
            <a:lvl9pPr marL="9875520" indent="0" algn="ctr">
              <a:buNone/>
              <a:defRPr sz="4320"/>
            </a:lvl9pPr>
          </a:lstStyle>
          <a:p>
            <a:r>
              <a:rPr lang="en-US"/>
              <a:t>Click to edit Master subtitle style</a:t>
            </a:r>
          </a:p>
        </p:txBody>
      </p:sp>
      <p:sp>
        <p:nvSpPr>
          <p:cNvPr id="4" name="Date Placeholder 3"/>
          <p:cNvSpPr>
            <a:spLocks noGrp="1"/>
          </p:cNvSpPr>
          <p:nvPr>
            <p:ph type="dt" sz="half" idx="10"/>
          </p:nvPr>
        </p:nvSpPr>
        <p:spPr/>
        <p:txBody>
          <a:bodyPr/>
          <a:lstStyle/>
          <a:p>
            <a:fld id="{3F135061-2F74-46D4-9F8F-C77EF304855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50903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89665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1022350"/>
            <a:ext cx="7098030" cy="1627314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0" y="1022350"/>
            <a:ext cx="20882610" cy="162731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7063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33644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4787268"/>
            <a:ext cx="28392120" cy="7987664"/>
          </a:xfrm>
        </p:spPr>
        <p:txBody>
          <a:bodyPr anchor="b"/>
          <a:lstStyle>
            <a:lvl1pPr>
              <a:defRPr sz="16200"/>
            </a:lvl1pPr>
          </a:lstStyle>
          <a:p>
            <a:r>
              <a:rPr lang="en-US"/>
              <a:t>Click to edit Master title style</a:t>
            </a:r>
          </a:p>
        </p:txBody>
      </p:sp>
      <p:sp>
        <p:nvSpPr>
          <p:cNvPr id="3" name="Text Placeholder 2"/>
          <p:cNvSpPr>
            <a:spLocks noGrp="1"/>
          </p:cNvSpPr>
          <p:nvPr>
            <p:ph type="body" idx="1"/>
          </p:nvPr>
        </p:nvSpPr>
        <p:spPr>
          <a:xfrm>
            <a:off x="2245995" y="12850498"/>
            <a:ext cx="28392120" cy="4200524"/>
          </a:xfrm>
        </p:spPr>
        <p:txBody>
          <a:bodyPr/>
          <a:lstStyle>
            <a:lvl1pPr marL="0" indent="0">
              <a:buNone/>
              <a:defRPr sz="6480">
                <a:solidFill>
                  <a:schemeClr val="tx1">
                    <a:tint val="75000"/>
                  </a:schemeClr>
                </a:solidFill>
              </a:defRPr>
            </a:lvl1pPr>
            <a:lvl2pPr marL="1234440" indent="0">
              <a:buNone/>
              <a:defRPr sz="5400">
                <a:solidFill>
                  <a:schemeClr val="tx1">
                    <a:tint val="75000"/>
                  </a:schemeClr>
                </a:solidFill>
              </a:defRPr>
            </a:lvl2pPr>
            <a:lvl3pPr marL="2468880" indent="0">
              <a:buNone/>
              <a:defRPr sz="4860">
                <a:solidFill>
                  <a:schemeClr val="tx1">
                    <a:tint val="75000"/>
                  </a:schemeClr>
                </a:solidFill>
              </a:defRPr>
            </a:lvl3pPr>
            <a:lvl4pPr marL="3703320" indent="0">
              <a:buNone/>
              <a:defRPr sz="4320">
                <a:solidFill>
                  <a:schemeClr val="tx1">
                    <a:tint val="75000"/>
                  </a:schemeClr>
                </a:solidFill>
              </a:defRPr>
            </a:lvl4pPr>
            <a:lvl5pPr marL="4937760" indent="0">
              <a:buNone/>
              <a:defRPr sz="4320">
                <a:solidFill>
                  <a:schemeClr val="tx1">
                    <a:tint val="75000"/>
                  </a:schemeClr>
                </a:solidFill>
              </a:defRPr>
            </a:lvl5pPr>
            <a:lvl6pPr marL="6172200" indent="0">
              <a:buNone/>
              <a:defRPr sz="4320">
                <a:solidFill>
                  <a:schemeClr val="tx1">
                    <a:tint val="75000"/>
                  </a:schemeClr>
                </a:solidFill>
              </a:defRPr>
            </a:lvl6pPr>
            <a:lvl7pPr marL="7406640" indent="0">
              <a:buNone/>
              <a:defRPr sz="4320">
                <a:solidFill>
                  <a:schemeClr val="tx1">
                    <a:tint val="75000"/>
                  </a:schemeClr>
                </a:solidFill>
              </a:defRPr>
            </a:lvl7pPr>
            <a:lvl8pPr marL="8641080" indent="0">
              <a:buNone/>
              <a:defRPr sz="4320">
                <a:solidFill>
                  <a:schemeClr val="tx1">
                    <a:tint val="75000"/>
                  </a:schemeClr>
                </a:solidFill>
              </a:defRPr>
            </a:lvl8pPr>
            <a:lvl9pPr marL="9875520" indent="0">
              <a:buNone/>
              <a:defRPr sz="43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46223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5111750"/>
            <a:ext cx="1399032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5111750"/>
            <a:ext cx="1399032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135061-2F74-46D4-9F8F-C77EF304855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9034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022352"/>
            <a:ext cx="28392120" cy="3711576"/>
          </a:xfrm>
        </p:spPr>
        <p:txBody>
          <a:bodyPr/>
          <a:lstStyle/>
          <a:p>
            <a:r>
              <a:rPr lang="en-US"/>
              <a:t>Click to edit Master title style</a:t>
            </a:r>
          </a:p>
        </p:txBody>
      </p:sp>
      <p:sp>
        <p:nvSpPr>
          <p:cNvPr id="3" name="Text Placeholder 2"/>
          <p:cNvSpPr>
            <a:spLocks noGrp="1"/>
          </p:cNvSpPr>
          <p:nvPr>
            <p:ph type="body" idx="1"/>
          </p:nvPr>
        </p:nvSpPr>
        <p:spPr>
          <a:xfrm>
            <a:off x="2267429" y="4707256"/>
            <a:ext cx="13926025" cy="2306954"/>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4" name="Content Placeholder 3"/>
          <p:cNvSpPr>
            <a:spLocks noGrp="1"/>
          </p:cNvSpPr>
          <p:nvPr>
            <p:ph sz="half" idx="2"/>
          </p:nvPr>
        </p:nvSpPr>
        <p:spPr>
          <a:xfrm>
            <a:off x="2267429" y="7014210"/>
            <a:ext cx="13926025"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0" y="4707256"/>
            <a:ext cx="13994608" cy="2306954"/>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6" name="Content Placeholder 5"/>
          <p:cNvSpPr>
            <a:spLocks noGrp="1"/>
          </p:cNvSpPr>
          <p:nvPr>
            <p:ph sz="quarter" idx="4"/>
          </p:nvPr>
        </p:nvSpPr>
        <p:spPr>
          <a:xfrm>
            <a:off x="16664940" y="7014210"/>
            <a:ext cx="13994608"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135061-2F74-46D4-9F8F-C77EF304855D}" type="datetimeFigureOut">
              <a:rPr lang="en-US" smtClean="0"/>
              <a:t>6/20/2024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8888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135061-2F74-46D4-9F8F-C77EF304855D}" type="datetimeFigureOut">
              <a:rPr lang="en-US" smtClean="0"/>
              <a:t>6/20/2024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32621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6/20/2024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9334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280160"/>
            <a:ext cx="10617040" cy="4480560"/>
          </a:xfrm>
        </p:spPr>
        <p:txBody>
          <a:bodyPr anchor="b"/>
          <a:lstStyle>
            <a:lvl1pPr>
              <a:defRPr sz="8640"/>
            </a:lvl1pPr>
          </a:lstStyle>
          <a:p>
            <a:r>
              <a:rPr lang="en-US"/>
              <a:t>Click to edit Master title style</a:t>
            </a:r>
          </a:p>
        </p:txBody>
      </p:sp>
      <p:sp>
        <p:nvSpPr>
          <p:cNvPr id="3" name="Content Placeholder 2"/>
          <p:cNvSpPr>
            <a:spLocks noGrp="1"/>
          </p:cNvSpPr>
          <p:nvPr>
            <p:ph idx="1"/>
          </p:nvPr>
        </p:nvSpPr>
        <p:spPr>
          <a:xfrm>
            <a:off x="13994608" y="2764791"/>
            <a:ext cx="16664940" cy="13646150"/>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9" y="5760720"/>
            <a:ext cx="10617040" cy="10672446"/>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Click to 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5513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280160"/>
            <a:ext cx="10617040" cy="4480560"/>
          </a:xfrm>
        </p:spPr>
        <p:txBody>
          <a:bodyPr anchor="b"/>
          <a:lstStyle>
            <a:lvl1pPr>
              <a:defRPr sz="8640"/>
            </a:lvl1pPr>
          </a:lstStyle>
          <a:p>
            <a:r>
              <a:rPr lang="en-US"/>
              <a:t>Click to edit Master title style</a:t>
            </a:r>
          </a:p>
        </p:txBody>
      </p:sp>
      <p:sp>
        <p:nvSpPr>
          <p:cNvPr id="3" name="Picture Placeholder 2"/>
          <p:cNvSpPr>
            <a:spLocks noGrp="1" noChangeAspect="1"/>
          </p:cNvSpPr>
          <p:nvPr>
            <p:ph type="pic" idx="1"/>
          </p:nvPr>
        </p:nvSpPr>
        <p:spPr>
          <a:xfrm>
            <a:off x="13994608" y="2764791"/>
            <a:ext cx="16664940" cy="13646150"/>
          </a:xfrm>
        </p:spPr>
        <p:txBody>
          <a:bodyPr anchor="t"/>
          <a:lstStyle>
            <a:lvl1pPr marL="0" indent="0">
              <a:buNone/>
              <a:defRPr sz="864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r>
              <a:rPr lang="en-US"/>
              <a:t>Click icon to add picture</a:t>
            </a:r>
          </a:p>
        </p:txBody>
      </p:sp>
      <p:sp>
        <p:nvSpPr>
          <p:cNvPr id="4" name="Text Placeholder 3"/>
          <p:cNvSpPr>
            <a:spLocks noGrp="1"/>
          </p:cNvSpPr>
          <p:nvPr>
            <p:ph type="body" sz="half" idx="2"/>
          </p:nvPr>
        </p:nvSpPr>
        <p:spPr>
          <a:xfrm>
            <a:off x="2267429" y="5760720"/>
            <a:ext cx="10617040" cy="10672446"/>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Click to 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60140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022352"/>
            <a:ext cx="28392120" cy="371157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63140" y="5111750"/>
            <a:ext cx="28392120" cy="121837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17797781"/>
            <a:ext cx="7406640" cy="1022350"/>
          </a:xfrm>
          <a:prstGeom prst="rect">
            <a:avLst/>
          </a:prstGeom>
        </p:spPr>
        <p:txBody>
          <a:bodyPr vert="horz" lIns="91440" tIns="45720" rIns="91440" bIns="45720" rtlCol="0" anchor="ctr"/>
          <a:lstStyle>
            <a:lvl1pPr algn="l">
              <a:defRPr sz="3240">
                <a:solidFill>
                  <a:schemeClr val="tx1">
                    <a:tint val="75000"/>
                  </a:schemeClr>
                </a:solidFill>
              </a:defRPr>
            </a:lvl1pPr>
          </a:lstStyle>
          <a:p>
            <a:fld id="{3F135061-2F74-46D4-9F8F-C77EF304855D}" type="datetimeFigureOut">
              <a:rPr lang="en-US" smtClean="0"/>
              <a:t>6/20/2024</a:t>
            </a:fld>
            <a:endParaRPr lang="en-US"/>
          </a:p>
        </p:txBody>
      </p:sp>
      <p:sp>
        <p:nvSpPr>
          <p:cNvPr id="5" name="Footer Placeholder 4"/>
          <p:cNvSpPr>
            <a:spLocks noGrp="1"/>
          </p:cNvSpPr>
          <p:nvPr>
            <p:ph type="ftr" sz="quarter" idx="3"/>
          </p:nvPr>
        </p:nvSpPr>
        <p:spPr>
          <a:xfrm>
            <a:off x="10904220" y="17797781"/>
            <a:ext cx="11109960" cy="1022350"/>
          </a:xfrm>
          <a:prstGeom prst="rect">
            <a:avLst/>
          </a:prstGeom>
        </p:spPr>
        <p:txBody>
          <a:bodyPr vert="horz" lIns="91440" tIns="45720" rIns="91440" bIns="45720" rtlCol="0" anchor="ctr"/>
          <a:lstStyle>
            <a:lvl1pPr algn="ctr">
              <a:defRPr sz="32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17797781"/>
            <a:ext cx="7406640" cy="1022350"/>
          </a:xfrm>
          <a:prstGeom prst="rect">
            <a:avLst/>
          </a:prstGeom>
        </p:spPr>
        <p:txBody>
          <a:bodyPr vert="horz" lIns="91440" tIns="45720" rIns="91440" bIns="45720" rtlCol="0" anchor="ctr"/>
          <a:lstStyle>
            <a:lvl1pPr algn="r">
              <a:defRPr sz="3240">
                <a:solidFill>
                  <a:schemeClr val="tx1">
                    <a:tint val="75000"/>
                  </a:schemeClr>
                </a:solidFill>
              </a:defRPr>
            </a:lvl1pPr>
          </a:lstStyle>
          <a:p>
            <a:fld id="{63FC52CE-B062-47D6-A8CB-AF6B214D1AE5}" type="slidenum">
              <a:rPr lang="en-US" smtClean="0"/>
              <a:t>‹#›</a:t>
            </a:fld>
            <a:endParaRPr lang="en-US"/>
          </a:p>
        </p:txBody>
      </p:sp>
    </p:spTree>
    <p:extLst>
      <p:ext uri="{BB962C8B-B14F-4D97-AF65-F5344CB8AC3E}">
        <p14:creationId xmlns:p14="http://schemas.microsoft.com/office/powerpoint/2010/main" val="10431844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468880" rtl="0" eaLnBrk="1" latinLnBrk="0" hangingPunct="1">
        <a:lnSpc>
          <a:spcPct val="90000"/>
        </a:lnSpc>
        <a:spcBef>
          <a:spcPct val="0"/>
        </a:spcBef>
        <a:buNone/>
        <a:defRPr sz="11880" kern="1200">
          <a:solidFill>
            <a:schemeClr val="tx1"/>
          </a:solidFill>
          <a:latin typeface="+mj-lt"/>
          <a:ea typeface="+mj-ea"/>
          <a:cs typeface="+mj-cs"/>
        </a:defRPr>
      </a:lvl1pPr>
    </p:titleStyle>
    <p:bodyStyle>
      <a:lvl1pPr marL="617220" indent="-617220" algn="l" defTabSz="2468880" rtl="0" eaLnBrk="1" latinLnBrk="0" hangingPunct="1">
        <a:lnSpc>
          <a:spcPct val="90000"/>
        </a:lnSpc>
        <a:spcBef>
          <a:spcPts val="2700"/>
        </a:spcBef>
        <a:buFont typeface="Arial" panose="020B0604020202020204" pitchFamily="34" charset="0"/>
        <a:buChar char="•"/>
        <a:defRPr sz="7560" kern="1200">
          <a:solidFill>
            <a:schemeClr val="tx1"/>
          </a:solidFill>
          <a:latin typeface="+mn-lt"/>
          <a:ea typeface="+mn-ea"/>
          <a:cs typeface="+mn-cs"/>
        </a:defRPr>
      </a:lvl1pPr>
      <a:lvl2pPr marL="1851660" indent="-617220" algn="l" defTabSz="2468880" rtl="0" eaLnBrk="1" latinLnBrk="0" hangingPunct="1">
        <a:lnSpc>
          <a:spcPct val="90000"/>
        </a:lnSpc>
        <a:spcBef>
          <a:spcPts val="1350"/>
        </a:spcBef>
        <a:buFont typeface="Arial" panose="020B0604020202020204" pitchFamily="34" charset="0"/>
        <a:buChar char="•"/>
        <a:defRPr sz="6480" kern="1200">
          <a:solidFill>
            <a:schemeClr val="tx1"/>
          </a:solidFill>
          <a:latin typeface="+mn-lt"/>
          <a:ea typeface="+mn-ea"/>
          <a:cs typeface="+mn-cs"/>
        </a:defRPr>
      </a:lvl2pPr>
      <a:lvl3pPr marL="3086100" indent="-617220" algn="l" defTabSz="2468880" rtl="0" eaLnBrk="1" latinLnBrk="0" hangingPunct="1">
        <a:lnSpc>
          <a:spcPct val="90000"/>
        </a:lnSpc>
        <a:spcBef>
          <a:spcPts val="1350"/>
        </a:spcBef>
        <a:buFont typeface="Arial" panose="020B0604020202020204" pitchFamily="34" charset="0"/>
        <a:buChar char="•"/>
        <a:defRPr sz="5400" kern="1200">
          <a:solidFill>
            <a:schemeClr val="tx1"/>
          </a:solidFill>
          <a:latin typeface="+mn-lt"/>
          <a:ea typeface="+mn-ea"/>
          <a:cs typeface="+mn-cs"/>
        </a:defRPr>
      </a:lvl3pPr>
      <a:lvl4pPr marL="43205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4pPr>
      <a:lvl5pPr marL="555498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jfinley@myturningpoint.org"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hafify@myturningpoint.org"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2AD944-7D57-4665-971F-668A33F598C8}"/>
              </a:ext>
            </a:extLst>
          </p:cNvPr>
          <p:cNvSpPr txBox="1"/>
          <p:nvPr/>
        </p:nvSpPr>
        <p:spPr>
          <a:xfrm>
            <a:off x="0" y="0"/>
            <a:ext cx="32918400" cy="2723823"/>
          </a:xfrm>
          <a:prstGeom prst="rect">
            <a:avLst/>
          </a:prstGeom>
          <a:solidFill>
            <a:srgbClr val="89C4AD"/>
          </a:solidFill>
        </p:spPr>
        <p:txBody>
          <a:bodyPr wrap="square" lIns="274320" tIns="274320" rIns="274320" rtlCol="0">
            <a:spAutoFit/>
          </a:bodyPr>
          <a:lstStyle/>
          <a:p>
            <a:pPr algn="ctr"/>
            <a:r>
              <a:rPr lang="en-US" sz="6000" dirty="0">
                <a:solidFill>
                  <a:schemeClr val="bg1"/>
                </a:solidFill>
                <a:effectLst/>
                <a:ea typeface="Calibri" panose="020F0502020204030204" pitchFamily="34" charset="0"/>
              </a:rPr>
              <a:t>The Atlanta Initiative: Community-based Care Model for LGBTQ+ </a:t>
            </a:r>
            <a:r>
              <a:rPr lang="en-US" sz="6000">
                <a:solidFill>
                  <a:schemeClr val="bg1"/>
                </a:solidFill>
                <a:effectLst/>
                <a:ea typeface="Calibri" panose="020F0502020204030204" pitchFamily="34" charset="0"/>
              </a:rPr>
              <a:t>and Black Breast Cancer Survivors</a:t>
            </a:r>
          </a:p>
          <a:p>
            <a:pPr algn="ctr"/>
            <a:r>
              <a:rPr lang="en-US" sz="2400" b="1" dirty="0">
                <a:solidFill>
                  <a:schemeClr val="bg1"/>
                </a:solidFill>
              </a:rPr>
              <a:t>Authors:  </a:t>
            </a:r>
            <a:r>
              <a:rPr lang="en-US" sz="2400" b="1" u="sng" dirty="0">
                <a:solidFill>
                  <a:schemeClr val="bg1"/>
                </a:solidFill>
                <a:effectLst/>
                <a:ea typeface="Times New Roman" panose="02020603050405020304" pitchFamily="18" charset="0"/>
              </a:rPr>
              <a:t>Janae Finley,</a:t>
            </a:r>
            <a:r>
              <a:rPr lang="en-US" sz="2400" b="1" dirty="0">
                <a:solidFill>
                  <a:schemeClr val="bg1"/>
                </a:solidFill>
                <a:effectLst/>
                <a:ea typeface="Times New Roman" panose="02020603050405020304" pitchFamily="18" charset="0"/>
              </a:rPr>
              <a:t> PT, DPT, </a:t>
            </a:r>
            <a:r>
              <a:rPr lang="en-US" sz="2400" dirty="0">
                <a:solidFill>
                  <a:schemeClr val="bg1"/>
                </a:solidFill>
                <a:effectLst/>
                <a:ea typeface="Times New Roman" panose="02020603050405020304" pitchFamily="18" charset="0"/>
              </a:rPr>
              <a:t>Physical Therapist, TurningPoint Breast Cancer Rehabilitation, Atlanta;</a:t>
            </a:r>
            <a:r>
              <a:rPr lang="en-US" sz="2400" b="1" dirty="0">
                <a:solidFill>
                  <a:schemeClr val="bg1"/>
                </a:solidFill>
                <a:effectLst/>
                <a:ea typeface="Times New Roman" panose="02020603050405020304" pitchFamily="18" charset="0"/>
              </a:rPr>
              <a:t> </a:t>
            </a:r>
            <a:r>
              <a:rPr lang="en-US" sz="2400" b="1" u="sng" dirty="0">
                <a:solidFill>
                  <a:schemeClr val="bg1"/>
                </a:solidFill>
                <a:ea typeface="Times New Roman" panose="02020603050405020304" pitchFamily="18" charset="0"/>
              </a:rPr>
              <a:t>Hannah Afify</a:t>
            </a:r>
            <a:r>
              <a:rPr lang="en-US" sz="2400" b="1" u="sng" dirty="0">
                <a:solidFill>
                  <a:schemeClr val="bg1"/>
                </a:solidFill>
                <a:effectLst/>
                <a:ea typeface="Times New Roman" panose="02020603050405020304" pitchFamily="18" charset="0"/>
              </a:rPr>
              <a:t>,</a:t>
            </a:r>
            <a:r>
              <a:rPr lang="en-US" sz="2400" b="1" dirty="0">
                <a:solidFill>
                  <a:schemeClr val="bg1"/>
                </a:solidFill>
                <a:effectLst/>
                <a:ea typeface="Times New Roman" panose="02020603050405020304" pitchFamily="18" charset="0"/>
              </a:rPr>
              <a:t> PT, DPT, </a:t>
            </a:r>
            <a:r>
              <a:rPr lang="en-US" sz="2400" dirty="0">
                <a:solidFill>
                  <a:schemeClr val="bg1"/>
                </a:solidFill>
                <a:effectLst/>
                <a:ea typeface="Times New Roman" panose="02020603050405020304" pitchFamily="18" charset="0"/>
              </a:rPr>
              <a:t>Physical Therapist, TurningPoint Breast Cancer Rehabilitation, Atlanta; </a:t>
            </a:r>
            <a:r>
              <a:rPr lang="en-US" sz="2400" b="1" u="sng" dirty="0">
                <a:solidFill>
                  <a:schemeClr val="bg1"/>
                </a:solidFill>
                <a:ea typeface="Times New Roman" panose="02020603050405020304" pitchFamily="18" charset="0"/>
              </a:rPr>
              <a:t>Mallory Mark</a:t>
            </a:r>
            <a:r>
              <a:rPr lang="en-US" sz="2400" b="1" u="sng" dirty="0">
                <a:solidFill>
                  <a:schemeClr val="bg1"/>
                </a:solidFill>
                <a:effectLst/>
                <a:ea typeface="Times New Roman" panose="02020603050405020304" pitchFamily="18" charset="0"/>
              </a:rPr>
              <a:t>,</a:t>
            </a:r>
            <a:r>
              <a:rPr lang="en-US" sz="2400" b="1" dirty="0">
                <a:solidFill>
                  <a:schemeClr val="bg1"/>
                </a:solidFill>
                <a:effectLst/>
                <a:ea typeface="Times New Roman" panose="02020603050405020304" pitchFamily="18" charset="0"/>
              </a:rPr>
              <a:t> PT, DPT, </a:t>
            </a:r>
            <a:r>
              <a:rPr lang="en-US" sz="2400" dirty="0">
                <a:solidFill>
                  <a:schemeClr val="bg1"/>
                </a:solidFill>
                <a:effectLst/>
                <a:ea typeface="Times New Roman" panose="02020603050405020304" pitchFamily="18" charset="0"/>
              </a:rPr>
              <a:t>Physical Therapist, TurningPoint Breast Cancer Rehabilitation, Atlanta;</a:t>
            </a:r>
            <a:r>
              <a:rPr lang="en-US" sz="2400" b="1" dirty="0">
                <a:solidFill>
                  <a:schemeClr val="bg1"/>
                </a:solidFill>
                <a:effectLst/>
                <a:ea typeface="Times New Roman" panose="02020603050405020304" pitchFamily="18" charset="0"/>
              </a:rPr>
              <a:t> </a:t>
            </a:r>
            <a:r>
              <a:rPr lang="en-US" sz="2400" b="1" u="sng" dirty="0">
                <a:solidFill>
                  <a:schemeClr val="bg1"/>
                </a:solidFill>
                <a:effectLst/>
                <a:ea typeface="Times New Roman" panose="02020603050405020304" pitchFamily="18" charset="0"/>
              </a:rPr>
              <a:t>Marlena Murphy, APC, NCC</a:t>
            </a:r>
            <a:r>
              <a:rPr lang="en-US" sz="2400" dirty="0">
                <a:solidFill>
                  <a:schemeClr val="bg1"/>
                </a:solidFill>
                <a:effectLst/>
                <a:ea typeface="Times New Roman" panose="02020603050405020304" pitchFamily="18" charset="0"/>
              </a:rPr>
              <a:t>, Mental Health Counselor, TurningPoint Breast Cancer Rehabilitation, Atlanta;</a:t>
            </a:r>
            <a:r>
              <a:rPr lang="en-US" sz="2400" b="1" dirty="0">
                <a:solidFill>
                  <a:schemeClr val="bg1"/>
                </a:solidFill>
                <a:effectLst/>
                <a:ea typeface="Times New Roman" panose="02020603050405020304" pitchFamily="18" charset="0"/>
              </a:rPr>
              <a:t> </a:t>
            </a:r>
            <a:r>
              <a:rPr lang="en-US" sz="2400" b="1" u="sng" dirty="0">
                <a:solidFill>
                  <a:schemeClr val="bg1"/>
                </a:solidFill>
                <a:effectLst/>
                <a:ea typeface="Times New Roman" panose="02020603050405020304" pitchFamily="18" charset="0"/>
              </a:rPr>
              <a:t>Joan Rau,</a:t>
            </a:r>
            <a:r>
              <a:rPr lang="en-US" sz="2400" b="1" dirty="0">
                <a:solidFill>
                  <a:schemeClr val="bg1"/>
                </a:solidFill>
                <a:effectLst/>
                <a:ea typeface="Times New Roman" panose="02020603050405020304" pitchFamily="18" charset="0"/>
              </a:rPr>
              <a:t> LMT, </a:t>
            </a:r>
            <a:r>
              <a:rPr lang="en-US" sz="2400" dirty="0">
                <a:solidFill>
                  <a:schemeClr val="bg1"/>
                </a:solidFill>
                <a:effectLst/>
                <a:ea typeface="Times New Roman" panose="02020603050405020304" pitchFamily="18" charset="0"/>
              </a:rPr>
              <a:t>Massage Therapist, TurningPoint Breast Cancer Rehabilitation, Atlanta</a:t>
            </a:r>
            <a:r>
              <a:rPr lang="en-US" sz="2400" b="1" dirty="0">
                <a:solidFill>
                  <a:schemeClr val="bg1"/>
                </a:solidFill>
                <a:effectLst/>
                <a:ea typeface="Times New Roman" panose="02020603050405020304" pitchFamily="18" charset="0"/>
              </a:rPr>
              <a:t> </a:t>
            </a:r>
          </a:p>
          <a:p>
            <a:pPr algn="ctr"/>
            <a:endParaRPr lang="en-US" sz="2400" b="1" dirty="0">
              <a:solidFill>
                <a:schemeClr val="bg1"/>
              </a:solidFill>
            </a:endParaRPr>
          </a:p>
          <a:p>
            <a:pPr algn="ctr"/>
            <a:endParaRPr lang="en-US" sz="2400" dirty="0">
              <a:solidFill>
                <a:schemeClr val="bg1"/>
              </a:solidFill>
            </a:endParaRPr>
          </a:p>
        </p:txBody>
      </p:sp>
      <p:sp>
        <p:nvSpPr>
          <p:cNvPr id="3" name="TextBox 2">
            <a:extLst>
              <a:ext uri="{FF2B5EF4-FFF2-40B4-BE49-F238E27FC236}">
                <a16:creationId xmlns:a16="http://schemas.microsoft.com/office/drawing/2014/main" id="{48DEC3DA-1C54-4FCA-8123-728A6D0DC052}"/>
              </a:ext>
            </a:extLst>
          </p:cNvPr>
          <p:cNvSpPr txBox="1"/>
          <p:nvPr/>
        </p:nvSpPr>
        <p:spPr>
          <a:xfrm>
            <a:off x="11332030" y="2723823"/>
            <a:ext cx="10660325" cy="16478577"/>
          </a:xfrm>
          <a:prstGeom prst="rect">
            <a:avLst/>
          </a:prstGeom>
          <a:solidFill>
            <a:srgbClr val="A7A8A9"/>
          </a:solidFill>
        </p:spPr>
        <p:txBody>
          <a:bodyPr wrap="square" lIns="182880" rIns="182880" bIns="274320" rtlCol="0">
            <a:noAutofit/>
          </a:bodyPr>
          <a:lstStyle/>
          <a:p>
            <a:pPr algn="ctr"/>
            <a:endParaRPr lang="en-US" sz="1400" dirty="0">
              <a:solidFill>
                <a:schemeClr val="bg1"/>
              </a:solidFill>
              <a:effectLst/>
              <a:ea typeface="Times New Roman" panose="02020603050405020304" pitchFamily="18" charset="0"/>
            </a:endParaRPr>
          </a:p>
          <a:p>
            <a:pPr algn="ctr"/>
            <a:r>
              <a:rPr lang="en-US" sz="4000" dirty="0">
                <a:solidFill>
                  <a:schemeClr val="bg1"/>
                </a:solidFill>
                <a:effectLst/>
                <a:ea typeface="Times New Roman" panose="02020603050405020304" pitchFamily="18" charset="0"/>
              </a:rPr>
              <a:t>The findings provide compelling documentation of </a:t>
            </a:r>
            <a:r>
              <a:rPr lang="en-US" sz="4000" b="1" dirty="0">
                <a:solidFill>
                  <a:schemeClr val="bg1"/>
                </a:solidFill>
                <a:effectLst/>
                <a:ea typeface="Times New Roman" panose="02020603050405020304" pitchFamily="18" charset="0"/>
              </a:rPr>
              <a:t>lived personal </a:t>
            </a:r>
            <a:r>
              <a:rPr lang="en-US" sz="4000" dirty="0">
                <a:solidFill>
                  <a:schemeClr val="bg1"/>
                </a:solidFill>
                <a:effectLst/>
                <a:ea typeface="Times New Roman" panose="02020603050405020304" pitchFamily="18" charset="0"/>
              </a:rPr>
              <a:t>and </a:t>
            </a:r>
            <a:r>
              <a:rPr lang="en-US" sz="4000" b="1" dirty="0">
                <a:solidFill>
                  <a:schemeClr val="bg1"/>
                </a:solidFill>
                <a:effectLst/>
                <a:ea typeface="Times New Roman" panose="02020603050405020304" pitchFamily="18" charset="0"/>
              </a:rPr>
              <a:t>professional experiences </a:t>
            </a:r>
            <a:r>
              <a:rPr lang="en-US" sz="4000" dirty="0">
                <a:solidFill>
                  <a:schemeClr val="bg1"/>
                </a:solidFill>
                <a:effectLst/>
                <a:ea typeface="Times New Roman" panose="02020603050405020304" pitchFamily="18" charset="0"/>
              </a:rPr>
              <a:t>of racial and gender disparities in BC survivorship. These issues have been described in the literature for nearly two decades. Potential solutions exist and must be enacted immediately to </a:t>
            </a:r>
            <a:r>
              <a:rPr lang="en-US" sz="4000" b="1" dirty="0">
                <a:solidFill>
                  <a:schemeClr val="bg1"/>
                </a:solidFill>
                <a:effectLst/>
                <a:ea typeface="Times New Roman" panose="02020603050405020304" pitchFamily="18" charset="0"/>
              </a:rPr>
              <a:t>ensure equitable survivorship outcomes for Black and LGBTQIA+ individuals </a:t>
            </a:r>
            <a:r>
              <a:rPr lang="en-US" sz="4000" dirty="0">
                <a:solidFill>
                  <a:schemeClr val="bg1"/>
                </a:solidFill>
                <a:effectLst/>
                <a:ea typeface="Times New Roman" panose="02020603050405020304" pitchFamily="18" charset="0"/>
              </a:rPr>
              <a:t>following a BC diagnosis. </a:t>
            </a:r>
          </a:p>
          <a:p>
            <a:endParaRPr lang="en-US" sz="9600" dirty="0">
              <a:solidFill>
                <a:schemeClr val="bg1"/>
              </a:solidFill>
            </a:endParaRPr>
          </a:p>
          <a:p>
            <a:endParaRPr lang="en-US" sz="9600" dirty="0">
              <a:solidFill>
                <a:schemeClr val="bg1"/>
              </a:solidFill>
            </a:endParaRPr>
          </a:p>
          <a:p>
            <a:pPr algn="ctr"/>
            <a:endParaRPr lang="en-US" sz="2800" dirty="0">
              <a:solidFill>
                <a:schemeClr val="bg1"/>
              </a:solidFill>
            </a:endParaRPr>
          </a:p>
          <a:p>
            <a:pPr algn="ctr"/>
            <a:endParaRPr lang="en-US" sz="2800" dirty="0">
              <a:solidFill>
                <a:schemeClr val="bg1"/>
              </a:solidFill>
            </a:endParaRPr>
          </a:p>
          <a:p>
            <a:pPr algn="ctr"/>
            <a:endParaRPr lang="en-US" sz="2800" dirty="0">
              <a:solidFill>
                <a:schemeClr val="bg1"/>
              </a:solidFill>
            </a:endParaRPr>
          </a:p>
          <a:p>
            <a:pPr algn="ctr"/>
            <a:endParaRPr lang="en-US" sz="2800" dirty="0">
              <a:solidFill>
                <a:schemeClr val="bg1"/>
              </a:solidFill>
            </a:endParaRPr>
          </a:p>
          <a:p>
            <a:pPr algn="ctr"/>
            <a:endParaRPr lang="en-US" sz="3600" dirty="0">
              <a:solidFill>
                <a:schemeClr val="bg1"/>
              </a:solidFill>
              <a:hlinkClick r:id="rId3">
                <a:extLst>
                  <a:ext uri="{A12FA001-AC4F-418D-AE19-62706E023703}">
                    <ahyp:hlinkClr xmlns:ahyp="http://schemas.microsoft.com/office/drawing/2018/hyperlinkcolor" val="tx"/>
                  </a:ext>
                </a:extLst>
              </a:hlinkClick>
            </a:endParaRPr>
          </a:p>
          <a:p>
            <a:pPr algn="ctr"/>
            <a:r>
              <a:rPr lang="en-US" sz="3600" dirty="0">
                <a:solidFill>
                  <a:schemeClr val="bg1"/>
                </a:solidFill>
              </a:rPr>
              <a:t>Presented by Janae Finley, PT, DPT, CLT, CES and Hannah Afify, PT, DPT, CLT, CES</a:t>
            </a:r>
            <a:endParaRPr lang="en-US" sz="3600" dirty="0">
              <a:solidFill>
                <a:schemeClr val="bg1"/>
              </a:solidFill>
              <a:hlinkClick r:id="rId3">
                <a:extLst>
                  <a:ext uri="{A12FA001-AC4F-418D-AE19-62706E023703}">
                    <ahyp:hlinkClr xmlns:ahyp="http://schemas.microsoft.com/office/drawing/2018/hyperlinkcolor" val="tx"/>
                  </a:ext>
                </a:extLst>
              </a:hlinkClick>
            </a:endParaRPr>
          </a:p>
          <a:p>
            <a:pPr algn="ctr"/>
            <a:r>
              <a:rPr lang="en-US" sz="2800" dirty="0">
                <a:solidFill>
                  <a:schemeClr val="bg1"/>
                </a:solidFill>
                <a:hlinkClick r:id="rId3">
                  <a:extLst>
                    <a:ext uri="{A12FA001-AC4F-418D-AE19-62706E023703}">
                      <ahyp:hlinkClr xmlns:ahyp="http://schemas.microsoft.com/office/drawing/2018/hyperlinkcolor" val="tx"/>
                    </a:ext>
                  </a:extLst>
                </a:hlinkClick>
              </a:rPr>
              <a:t>jfinley@myturningpoint.org</a:t>
            </a:r>
            <a:endParaRPr lang="en-US" sz="2800" dirty="0">
              <a:solidFill>
                <a:schemeClr val="bg1"/>
              </a:solidFill>
            </a:endParaRPr>
          </a:p>
          <a:p>
            <a:pPr algn="ctr"/>
            <a:r>
              <a:rPr lang="en-US" sz="2800" dirty="0">
                <a:solidFill>
                  <a:schemeClr val="bg1"/>
                </a:solidFill>
                <a:hlinkClick r:id="rId4">
                  <a:extLst>
                    <a:ext uri="{A12FA001-AC4F-418D-AE19-62706E023703}">
                      <ahyp:hlinkClr xmlns:ahyp="http://schemas.microsoft.com/office/drawing/2018/hyperlinkcolor" val="tx"/>
                    </a:ext>
                  </a:extLst>
                </a:hlinkClick>
              </a:rPr>
              <a:t>hafify@myturningpoint.org</a:t>
            </a:r>
            <a:endParaRPr lang="en-US" sz="2800" dirty="0">
              <a:solidFill>
                <a:schemeClr val="bg1"/>
              </a:solidFill>
            </a:endParaRPr>
          </a:p>
          <a:p>
            <a:pPr algn="ctr"/>
            <a:endParaRPr lang="en-US" sz="3600" dirty="0">
              <a:solidFill>
                <a:schemeClr val="bg1"/>
              </a:solidFill>
            </a:endParaRPr>
          </a:p>
          <a:p>
            <a:pPr algn="ctr"/>
            <a:r>
              <a:rPr lang="en-US" sz="3600" dirty="0">
                <a:solidFill>
                  <a:schemeClr val="bg1"/>
                </a:solidFill>
              </a:rPr>
              <a:t>TurningPoint Breast Cancer Rehabilitation</a:t>
            </a:r>
          </a:p>
          <a:p>
            <a:pPr algn="ctr"/>
            <a:r>
              <a:rPr lang="en-US" sz="3600" dirty="0">
                <a:solidFill>
                  <a:schemeClr val="bg1"/>
                </a:solidFill>
              </a:rPr>
              <a:t>A non-profit 501(c)(3) organization in Atlanta, GA</a:t>
            </a:r>
          </a:p>
          <a:p>
            <a:pPr algn="ctr"/>
            <a:endParaRPr lang="en-US" sz="3600" dirty="0">
              <a:solidFill>
                <a:schemeClr val="bg1"/>
              </a:solidFill>
            </a:endParaRPr>
          </a:p>
        </p:txBody>
      </p:sp>
      <p:sp>
        <p:nvSpPr>
          <p:cNvPr id="4" name="TextBox 3">
            <a:extLst>
              <a:ext uri="{FF2B5EF4-FFF2-40B4-BE49-F238E27FC236}">
                <a16:creationId xmlns:a16="http://schemas.microsoft.com/office/drawing/2014/main" id="{217E0184-1599-4CA6-A246-A096FD37DD48}"/>
              </a:ext>
            </a:extLst>
          </p:cNvPr>
          <p:cNvSpPr txBox="1"/>
          <p:nvPr/>
        </p:nvSpPr>
        <p:spPr>
          <a:xfrm>
            <a:off x="0" y="2848951"/>
            <a:ext cx="11332029" cy="9292224"/>
          </a:xfrm>
          <a:prstGeom prst="rect">
            <a:avLst/>
          </a:prstGeom>
          <a:noFill/>
        </p:spPr>
        <p:txBody>
          <a:bodyPr wrap="square" lIns="274320" tIns="45720" rIns="274320" bIns="45720" rtlCol="0" anchor="t">
            <a:spAutoFit/>
          </a:bodyPr>
          <a:lstStyle/>
          <a:p>
            <a:r>
              <a:rPr lang="en-US" sz="4000" u="sng" dirty="0"/>
              <a:t>Background/Methods: </a:t>
            </a:r>
          </a:p>
          <a:p>
            <a:pPr marL="342900" indent="-342900">
              <a:buFont typeface="Arial" panose="020B0604020202020204" pitchFamily="34" charset="0"/>
              <a:buChar char="•"/>
            </a:pPr>
            <a:r>
              <a:rPr lang="en-US" sz="2400" dirty="0">
                <a:solidFill>
                  <a:srgbClr val="000000"/>
                </a:solidFill>
                <a:effectLst/>
                <a:ea typeface="Times New Roman" panose="02020603050405020304" pitchFamily="18" charset="0"/>
              </a:rPr>
              <a:t>Significant disparity exists in the diagnosis, treatment, and survivorship outcomes among Black breast cancer (BC) survivors</a:t>
            </a:r>
            <a:endParaRPr lang="en-US" sz="2400" dirty="0">
              <a:solidFill>
                <a:srgbClr val="000000"/>
              </a:solidFill>
              <a:effectLst/>
              <a:ea typeface="Times New Roman" panose="02020603050405020304" pitchFamily="18" charset="0"/>
              <a:cs typeface="Calibri"/>
            </a:endParaRPr>
          </a:p>
          <a:p>
            <a:pPr marL="342900" indent="-342900">
              <a:buFont typeface="Arial" panose="020B0604020202020204" pitchFamily="34" charset="0"/>
              <a:buChar char="•"/>
            </a:pPr>
            <a:r>
              <a:rPr lang="en-US" sz="2400" dirty="0">
                <a:solidFill>
                  <a:srgbClr val="000000"/>
                </a:solidFill>
                <a:effectLst/>
                <a:ea typeface="Times New Roman" panose="02020603050405020304" pitchFamily="18" charset="0"/>
              </a:rPr>
              <a:t>Unmet physical and emotional needs in BC survivors are well documented, but there is mounting evidence that Black </a:t>
            </a:r>
            <a:r>
              <a:rPr lang="en-US" sz="2400" dirty="0">
                <a:solidFill>
                  <a:srgbClr val="000000"/>
                </a:solidFill>
                <a:ea typeface="Times New Roman" panose="02020603050405020304" pitchFamily="18" charset="0"/>
              </a:rPr>
              <a:t>BC</a:t>
            </a:r>
            <a:r>
              <a:rPr lang="en-US" sz="2400" dirty="0">
                <a:solidFill>
                  <a:srgbClr val="000000"/>
                </a:solidFill>
                <a:effectLst/>
                <a:ea typeface="Times New Roman" panose="02020603050405020304" pitchFamily="18" charset="0"/>
              </a:rPr>
              <a:t> survivors have more significant survivorship issues and a greater burden of illness than their White counterparts</a:t>
            </a:r>
            <a:endParaRPr lang="en-US" sz="2400" dirty="0">
              <a:solidFill>
                <a:srgbClr val="000000"/>
              </a:solidFill>
              <a:effectLst/>
              <a:ea typeface="Times New Roman" panose="02020603050405020304" pitchFamily="18" charset="0"/>
              <a:cs typeface="Calibri"/>
            </a:endParaRPr>
          </a:p>
          <a:p>
            <a:pPr marL="342900" indent="-342900">
              <a:buFont typeface="Arial" panose="020B0604020202020204" pitchFamily="34" charset="0"/>
              <a:buChar char="•"/>
            </a:pPr>
            <a:r>
              <a:rPr lang="en-US" sz="2400" dirty="0">
                <a:solidFill>
                  <a:srgbClr val="000000"/>
                </a:solidFill>
                <a:effectLst/>
                <a:ea typeface="Times New Roman" panose="02020603050405020304" pitchFamily="18" charset="0"/>
              </a:rPr>
              <a:t>Barriers to rehabilitation and recovery care exist for all BC survivors but are magnified in Black survivors due to systemic racism, healthcare provider bias and discrimination, lack of culturally relevant care models, and socio-economic barriers</a:t>
            </a:r>
            <a:r>
              <a:rPr lang="en-US" sz="2400" dirty="0">
                <a:solidFill>
                  <a:srgbClr val="000000"/>
                </a:solidFill>
                <a:ea typeface="Times New Roman" panose="02020603050405020304" pitchFamily="18" charset="0"/>
              </a:rPr>
              <a:t> </a:t>
            </a:r>
            <a:endParaRPr lang="en-US" sz="2400" dirty="0">
              <a:solidFill>
                <a:srgbClr val="000000"/>
              </a:solidFill>
              <a:effectLst/>
              <a:ea typeface="Times New Roman" panose="02020603050405020304" pitchFamily="18" charset="0"/>
              <a:cs typeface="Calibri"/>
            </a:endParaRPr>
          </a:p>
          <a:p>
            <a:pPr marL="342900" indent="-342900">
              <a:lnSpc>
                <a:spcPct val="107000"/>
              </a:lnSpc>
              <a:buFont typeface="Arial" panose="020B0604020202020204" pitchFamily="34" charset="0"/>
              <a:buChar char="•"/>
            </a:pPr>
            <a:r>
              <a:rPr lang="en-US" sz="2400" dirty="0">
                <a:effectLst/>
                <a:ea typeface="Calibri" panose="020F0502020204030204" pitchFamily="34" charset="0"/>
                <a:cs typeface="Arial"/>
              </a:rPr>
              <a:t>Compared to heterosexual women, sexual</a:t>
            </a:r>
            <a:r>
              <a:rPr lang="en-US" sz="2400" dirty="0">
                <a:ea typeface="Calibri" panose="020F0502020204030204" pitchFamily="34" charset="0"/>
                <a:cs typeface="Arial"/>
              </a:rPr>
              <a:t> </a:t>
            </a:r>
            <a:r>
              <a:rPr lang="en-US" sz="2400" dirty="0">
                <a:effectLst/>
                <a:ea typeface="Calibri" panose="020F0502020204030204" pitchFamily="34" charset="0"/>
                <a:cs typeface="Arial"/>
              </a:rPr>
              <a:t> </a:t>
            </a:r>
            <a:r>
              <a:rPr lang="en-US" sz="2400" dirty="0">
                <a:ea typeface="Calibri" panose="020F0502020204030204" pitchFamily="34" charset="0"/>
                <a:cs typeface="Arial"/>
              </a:rPr>
              <a:t>minority cisgender women (</a:t>
            </a:r>
            <a:r>
              <a:rPr lang="en-US" sz="2400" dirty="0">
                <a:effectLst/>
                <a:ea typeface="Calibri" panose="020F0502020204030204" pitchFamily="34" charset="0"/>
                <a:cs typeface="Arial"/>
              </a:rPr>
              <a:t>SMW) experience increased stigma, discrimination and violence; decreased access to healthcare; increased prevalence of health risk behaviors; and increased rates of adverse health outcomes</a:t>
            </a:r>
          </a:p>
          <a:p>
            <a:pPr marL="342900" indent="-342900">
              <a:lnSpc>
                <a:spcPct val="107000"/>
              </a:lnSpc>
              <a:buFont typeface="Arial" panose="020B0604020202020204" pitchFamily="34" charset="0"/>
              <a:buChar char="•"/>
            </a:pPr>
            <a:r>
              <a:rPr lang="en-US" sz="2400" dirty="0">
                <a:effectLst/>
                <a:ea typeface="Calibri" panose="020F0502020204030204" pitchFamily="34" charset="0"/>
                <a:cs typeface="Arial"/>
              </a:rPr>
              <a:t>Compared to white SMW, racial/ethnic minority SMW face increased minority stress and increased health disparities</a:t>
            </a:r>
            <a:endParaRPr lang="en-US" sz="24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rPr>
              <a:t>Despite mounting evidence regarding the benefits of specialized cancer rehabilitation, implementation is often challenged by limited health facilities, inadequate health promotion, and lack of specialized providers</a:t>
            </a:r>
            <a:endParaRPr lang="en-US" sz="2400" b="0" i="0" dirty="0">
              <a:solidFill>
                <a:srgbClr val="000000"/>
              </a:solidFill>
              <a:effectLst/>
              <a:cs typeface="Calibri"/>
            </a:endParaRPr>
          </a:p>
          <a:p>
            <a:pPr marL="342900" marR="0" lvl="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rPr>
              <a:t>The Atlanta Initiative provides significant insight to the physical therapy community as a model for providing sustainable, equitable and intersectional care to marginalized communities and additional insight in the many remaining opportunities for growth</a:t>
            </a:r>
            <a:endParaRPr lang="en-US" sz="2400" dirty="0">
              <a:effectLst/>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US" sz="3200" dirty="0"/>
          </a:p>
        </p:txBody>
      </p:sp>
      <p:sp>
        <p:nvSpPr>
          <p:cNvPr id="5" name="TextBox 4">
            <a:extLst>
              <a:ext uri="{FF2B5EF4-FFF2-40B4-BE49-F238E27FC236}">
                <a16:creationId xmlns:a16="http://schemas.microsoft.com/office/drawing/2014/main" id="{1719C1F6-3D38-4E5E-A734-7BC16958D47A}"/>
              </a:ext>
            </a:extLst>
          </p:cNvPr>
          <p:cNvSpPr txBox="1"/>
          <p:nvPr/>
        </p:nvSpPr>
        <p:spPr>
          <a:xfrm>
            <a:off x="71210" y="14057549"/>
            <a:ext cx="10868547" cy="5001369"/>
          </a:xfrm>
          <a:prstGeom prst="rect">
            <a:avLst/>
          </a:prstGeom>
          <a:noFill/>
        </p:spPr>
        <p:txBody>
          <a:bodyPr wrap="square" lIns="274320" tIns="45720" rIns="274320" bIns="274320" rtlCol="0">
            <a:spAutoFit/>
          </a:bodyPr>
          <a:lstStyle/>
          <a:p>
            <a:r>
              <a:rPr lang="en-US" sz="4000" u="sng" dirty="0"/>
              <a:t>Methods: </a:t>
            </a:r>
          </a:p>
          <a:p>
            <a:pPr marL="571500" indent="-571500">
              <a:buFont typeface="Arial" panose="020B0604020202020204" pitchFamily="34" charset="0"/>
              <a:buChar char="•"/>
            </a:pPr>
            <a:r>
              <a:rPr lang="en-US" sz="2400" b="0" i="0" dirty="0">
                <a:solidFill>
                  <a:srgbClr val="000000"/>
                </a:solidFill>
                <a:effectLst/>
                <a:cs typeface="Arial" panose="020B0604020202020204" pitchFamily="34" charset="0"/>
              </a:rPr>
              <a:t>In an effort to create a community-based care model to address known disparities that exist, TurningPoint Breast Cancer Rehabilitation created The Atlanta Initiative (TAI)</a:t>
            </a:r>
          </a:p>
          <a:p>
            <a:pPr marL="571500" indent="-571500">
              <a:buFont typeface="Arial" panose="020B0604020202020204" pitchFamily="34" charset="0"/>
              <a:buChar char="•"/>
            </a:pPr>
            <a:r>
              <a:rPr lang="en-US" sz="2400" b="0" i="0" dirty="0">
                <a:solidFill>
                  <a:srgbClr val="000000"/>
                </a:solidFill>
                <a:effectLst/>
                <a:cs typeface="Arial" panose="020B0604020202020204" pitchFamily="34" charset="0"/>
              </a:rPr>
              <a:t>TAI is a project of the GAP Initiative with the goal of reducing disparity in breast cancer survivorship among Black and LGBTQIA+ individuals in Atlanta</a:t>
            </a:r>
          </a:p>
          <a:p>
            <a:pPr marL="571500" indent="-571500">
              <a:buFont typeface="Arial" panose="020B0604020202020204" pitchFamily="34" charset="0"/>
              <a:buChar char="•"/>
            </a:pPr>
            <a:r>
              <a:rPr lang="en-US" sz="2400" b="0" i="0" dirty="0">
                <a:solidFill>
                  <a:srgbClr val="000000"/>
                </a:solidFill>
                <a:effectLst/>
              </a:rPr>
              <a:t>The initiative incorporates principles of health justice, community engagement, patient empowerment, and culturally concordant care bringing specialized rehabilitation directly into the community it serves</a:t>
            </a:r>
            <a:endParaRPr lang="en-US" sz="2400" dirty="0">
              <a:solidFill>
                <a:srgbClr val="000000"/>
              </a:solidFill>
              <a:cs typeface="Arial" panose="020B0604020202020204" pitchFamily="34" charset="0"/>
            </a:endParaRPr>
          </a:p>
          <a:p>
            <a:pPr marL="571500" indent="-571500">
              <a:buFont typeface="Arial" panose="020B0604020202020204" pitchFamily="34" charset="0"/>
              <a:buChar char="•"/>
            </a:pPr>
            <a:r>
              <a:rPr lang="en-US" sz="2400" b="0" i="0" dirty="0">
                <a:solidFill>
                  <a:srgbClr val="000000"/>
                </a:solidFill>
                <a:effectLst/>
              </a:rPr>
              <a:t>TAI works alongside the community to directly impact Black and LGBTQIA+ breast cancer survivors, reduce survivorship care barriers and facilitate expansion of community resources</a:t>
            </a:r>
            <a:endParaRPr lang="en-US" sz="2400" dirty="0">
              <a:cs typeface="Arial" panose="020B0604020202020204" pitchFamily="34" charset="0"/>
            </a:endParaRPr>
          </a:p>
        </p:txBody>
      </p:sp>
      <p:sp>
        <p:nvSpPr>
          <p:cNvPr id="7" name="TextBox 6">
            <a:extLst>
              <a:ext uri="{FF2B5EF4-FFF2-40B4-BE49-F238E27FC236}">
                <a16:creationId xmlns:a16="http://schemas.microsoft.com/office/drawing/2014/main" id="{21A0672C-393D-4C8C-BD57-83F777616BF2}"/>
              </a:ext>
            </a:extLst>
          </p:cNvPr>
          <p:cNvSpPr txBox="1"/>
          <p:nvPr/>
        </p:nvSpPr>
        <p:spPr>
          <a:xfrm>
            <a:off x="21992355" y="14167087"/>
            <a:ext cx="10754663" cy="5709255"/>
          </a:xfrm>
          <a:prstGeom prst="rect">
            <a:avLst/>
          </a:prstGeom>
          <a:noFill/>
        </p:spPr>
        <p:txBody>
          <a:bodyPr wrap="square" lIns="274320" tIns="45720" rIns="274320" bIns="274320" rtlCol="0" anchor="t">
            <a:spAutoFit/>
          </a:bodyPr>
          <a:lstStyle/>
          <a:p>
            <a:r>
              <a:rPr lang="en-US" sz="4000" u="sng" dirty="0"/>
              <a:t>Discussion: Importance to Rehab Professionals</a:t>
            </a:r>
          </a:p>
          <a:p>
            <a:pPr marL="342900" indent="-342900">
              <a:buFont typeface="Arial" panose="020B0604020202020204" pitchFamily="34" charset="0"/>
              <a:buChar char="•"/>
            </a:pPr>
            <a:r>
              <a:rPr lang="en-US" sz="2400" b="0" i="0" dirty="0">
                <a:solidFill>
                  <a:srgbClr val="000000"/>
                </a:solidFill>
                <a:effectLst/>
              </a:rPr>
              <a:t>​</a:t>
            </a:r>
            <a:r>
              <a:rPr lang="en-US" sz="2400" dirty="0">
                <a:solidFill>
                  <a:srgbClr val="000000"/>
                </a:solidFill>
              </a:rPr>
              <a:t>Comprehensive models of care that include rehabilitation have been shown to significantly improve physical functioning, quality of life, activities of daily living and activity participation</a:t>
            </a:r>
            <a:endParaRPr lang="en-US" sz="4000" dirty="0"/>
          </a:p>
          <a:p>
            <a:pPr marL="342900" indent="-342900">
              <a:buFont typeface="Arial" panose="020B0604020202020204" pitchFamily="34" charset="0"/>
              <a:buChar char="•"/>
            </a:pPr>
            <a:r>
              <a:rPr lang="en-US" sz="2400" dirty="0"/>
              <a:t>These community-based models of evidence-based care have been piloted  in Atlanta, GA, Detroit, MI, and Monroe, LA</a:t>
            </a:r>
            <a:endParaRPr lang="en-US" sz="4000" dirty="0">
              <a:ea typeface="Calibri"/>
              <a:cs typeface="Calibri"/>
            </a:endParaRPr>
          </a:p>
          <a:p>
            <a:pPr marL="342900" indent="-342900">
              <a:buFont typeface="Arial" panose="020B0604020202020204" pitchFamily="34" charset="0"/>
              <a:buChar char="•"/>
            </a:pPr>
            <a:r>
              <a:rPr lang="en-US" sz="2400" dirty="0">
                <a:solidFill>
                  <a:srgbClr val="000000"/>
                </a:solidFill>
                <a:latin typeface="Calibri"/>
                <a:ea typeface="Calibri"/>
                <a:cs typeface="Calibri"/>
              </a:rPr>
              <a:t>TAI has provided significant  insight to the physical therapy community as a model for providing sustainable, equitable and intersectional care to marginalized communities</a:t>
            </a:r>
            <a:endPar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2000" i="1" dirty="0">
                <a:solidFill>
                  <a:srgbClr val="000000"/>
                </a:solidFill>
                <a:effectLst/>
                <a:ea typeface="Calibri"/>
              </a:rPr>
              <a:t>The authors have no conflicts of interest.</a:t>
            </a:r>
            <a:r>
              <a:rPr lang="en-US" sz="2000" b="1" i="1" dirty="0">
                <a:solidFill>
                  <a:srgbClr val="000000"/>
                </a:solidFill>
                <a:effectLst/>
                <a:ea typeface="Calibri"/>
              </a:rPr>
              <a:t> </a:t>
            </a:r>
            <a:r>
              <a:rPr lang="en-US" sz="2000" i="1" dirty="0">
                <a:solidFill>
                  <a:srgbClr val="000000"/>
                </a:solidFill>
                <a:effectLst/>
                <a:ea typeface="Times New Roman" panose="02020603050405020304" pitchFamily="18" charset="0"/>
              </a:rPr>
              <a:t>The findings and conclusions in this report are those of the authors and do not necessarily represent the views of the Centers for Disease Control/the Agency for Toxic Substances and Disease Registry.</a:t>
            </a:r>
            <a:r>
              <a:rPr lang="en-US" sz="2000" i="1" dirty="0">
                <a:solidFill>
                  <a:srgbClr val="000000"/>
                </a:solidFill>
                <a:ea typeface="Times New Roman" panose="02020603050405020304" pitchFamily="18" charset="0"/>
              </a:rPr>
              <a:t> </a:t>
            </a:r>
            <a:endParaRPr lang="en-US" sz="2000" i="1" dirty="0">
              <a:effectLst/>
              <a:ea typeface="Times New Roman" panose="02020603050405020304" pitchFamily="18" charset="0"/>
            </a:endParaRPr>
          </a:p>
          <a:p>
            <a:endParaRPr lang="en-US" sz="4000" dirty="0"/>
          </a:p>
        </p:txBody>
      </p:sp>
      <p:sp>
        <p:nvSpPr>
          <p:cNvPr id="15" name="TextBox 14">
            <a:extLst>
              <a:ext uri="{FF2B5EF4-FFF2-40B4-BE49-F238E27FC236}">
                <a16:creationId xmlns:a16="http://schemas.microsoft.com/office/drawing/2014/main" id="{0E0BAD20-267C-4E5B-BF50-80665D9FC6CB}"/>
              </a:ext>
            </a:extLst>
          </p:cNvPr>
          <p:cNvSpPr txBox="1"/>
          <p:nvPr/>
        </p:nvSpPr>
        <p:spPr>
          <a:xfrm>
            <a:off x="22282613" y="7895582"/>
            <a:ext cx="10464406" cy="7056227"/>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4000" u="sng" dirty="0">
                <a:solidFill>
                  <a:srgbClr val="000000"/>
                </a:solidFill>
                <a:effectLst/>
                <a:latin typeface="Calibri"/>
                <a:ea typeface="Times New Roman" panose="02020603050405020304" pitchFamily="18" charset="0"/>
                <a:cs typeface="Calibri"/>
              </a:rPr>
              <a:t>Results: </a:t>
            </a:r>
            <a:r>
              <a:rPr lang="en-US" sz="4000" u="sng" dirty="0">
                <a:solidFill>
                  <a:srgbClr val="000000"/>
                </a:solidFill>
                <a:latin typeface="Calibri"/>
                <a:ea typeface="Times New Roman" panose="02020603050405020304" pitchFamily="18" charset="0"/>
                <a:cs typeface="Calibri"/>
              </a:rPr>
              <a:t>Elements of Success</a:t>
            </a:r>
            <a:endParaRPr lang="en-US" sz="4000" u="sng" dirty="0">
              <a:solidFill>
                <a:srgbClr val="000000"/>
              </a:solidFill>
              <a:effectLst/>
              <a:latin typeface="Calibri"/>
              <a:ea typeface="Times New Roman" panose="02020603050405020304" pitchFamily="18" charset="0"/>
              <a:cs typeface="Calibri"/>
            </a:endParaRPr>
          </a:p>
          <a:p>
            <a:pPr marL="342900" marR="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rPr>
              <a:t>TAI meets the needs of Black and LGBTQIA+ individuals going through breast cancer in metro Atlanta</a:t>
            </a:r>
            <a:endParaRPr lang="en-US" sz="2400" b="0" i="0" dirty="0">
              <a:solidFill>
                <a:srgbClr val="000000"/>
              </a:solidFill>
              <a:effectLst/>
              <a:ea typeface="Calibri"/>
              <a:cs typeface="Calibri"/>
            </a:endParaRPr>
          </a:p>
          <a:p>
            <a:pPr marL="342900" indent="-342900">
              <a:lnSpc>
                <a:spcPct val="107000"/>
              </a:lnSpc>
              <a:buFont typeface="Arial" panose="020B0604020202020204" pitchFamily="34" charset="0"/>
              <a:buChar char="•"/>
            </a:pPr>
            <a:r>
              <a:rPr lang="en-US" sz="2400" b="0" i="0" dirty="0">
                <a:solidFill>
                  <a:srgbClr val="000000"/>
                </a:solidFill>
                <a:effectLst/>
                <a:latin typeface="Calibri" panose="020F0502020204030204" pitchFamily="34" charset="0"/>
                <a:ea typeface="Calibri"/>
                <a:cs typeface="Calibri" panose="020F0502020204030204" pitchFamily="34" charset="0"/>
              </a:rPr>
              <a:t>To date, 68 Black women have been provided</a:t>
            </a:r>
            <a:r>
              <a:rPr lang="en-US" sz="2400" dirty="0">
                <a:solidFill>
                  <a:srgbClr val="000000"/>
                </a:solidFill>
                <a:latin typeface="Calibri" panose="020F0502020204030204" pitchFamily="34" charset="0"/>
                <a:ea typeface="Calibri"/>
                <a:cs typeface="Calibri" panose="020F0502020204030204" pitchFamily="34" charset="0"/>
              </a:rPr>
              <a:t> </a:t>
            </a:r>
            <a:r>
              <a:rPr lang="en-US" sz="2400" b="0" i="0" dirty="0">
                <a:solidFill>
                  <a:srgbClr val="000000"/>
                </a:solidFill>
                <a:effectLst/>
                <a:latin typeface="Calibri" panose="020F0502020204030204" pitchFamily="34" charset="0"/>
                <a:ea typeface="Calibri"/>
                <a:cs typeface="Calibri" panose="020F0502020204030204" pitchFamily="34" charset="0"/>
              </a:rPr>
              <a:t> </a:t>
            </a:r>
            <a:r>
              <a:rPr lang="en-US" sz="2400" b="0" i="0" dirty="0">
                <a:effectLst/>
                <a:latin typeface="Calibri" panose="020F0502020204030204" pitchFamily="34" charset="0"/>
                <a:ea typeface="Calibri"/>
                <a:cs typeface="Calibri" panose="020F0502020204030204" pitchFamily="34" charset="0"/>
              </a:rPr>
              <a:t>with 1,036 individualized physical therapy appointments and 14 LGBTQIA+ patients have been provided with 137 individualized physical therapy appointments</a:t>
            </a:r>
          </a:p>
          <a:p>
            <a:pPr marL="342900" marR="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latin typeface="Calibri"/>
                <a:ea typeface="Calibri"/>
                <a:cs typeface="Calibri"/>
              </a:rPr>
              <a:t>Key elements of success of TAI included developing a strong community coalition, that represents the Center for Black Women’s Wellness, Grady Hospital Cancer Center and rehabilitation department, community stakeholders and members of the Atlanta faith community</a:t>
            </a:r>
            <a:endParaRPr lang="en-US" sz="2400" dirty="0">
              <a:solidFill>
                <a:srgbClr val="000000"/>
              </a:solidFill>
              <a:latin typeface="Calibri"/>
              <a:ea typeface="Calibri"/>
              <a:cs typeface="Calibri"/>
            </a:endParaRPr>
          </a:p>
          <a:p>
            <a:pPr marL="342900" marR="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latin typeface="Calibri"/>
                <a:ea typeface="Calibri"/>
                <a:cs typeface="Calibri"/>
              </a:rPr>
              <a:t>Additional factors include the tireless work of our Community Advocate and marketing efforts of the clinical team</a:t>
            </a:r>
          </a:p>
          <a:p>
            <a:pPr marL="342900" marR="0" indent="-342900">
              <a:lnSpc>
                <a:spcPct val="107000"/>
              </a:lnSpc>
              <a:spcBef>
                <a:spcPts val="0"/>
              </a:spcBef>
              <a:spcAft>
                <a:spcPts val="0"/>
              </a:spcAft>
              <a:buFont typeface="Arial" panose="020B0604020202020204" pitchFamily="34" charset="0"/>
              <a:buChar char="•"/>
            </a:pPr>
            <a:r>
              <a:rPr lang="en-US" sz="2400" b="0" i="0" dirty="0">
                <a:solidFill>
                  <a:srgbClr val="000000"/>
                </a:solidFill>
                <a:effectLst/>
                <a:latin typeface="Calibri"/>
                <a:ea typeface="Calibri"/>
                <a:cs typeface="Calibri"/>
              </a:rPr>
              <a:t>Patients served at TAI also demonstrate statistically significant improvements in overall shoulder ROM, decreased pain levels, and increased subjective report of function</a:t>
            </a:r>
          </a:p>
          <a:p>
            <a:pPr marL="342900" marR="0" indent="-342900">
              <a:lnSpc>
                <a:spcPct val="107000"/>
              </a:lnSpc>
              <a:spcBef>
                <a:spcPts val="0"/>
              </a:spcBef>
              <a:spcAft>
                <a:spcPts val="0"/>
              </a:spcAft>
              <a:buFont typeface="Arial" panose="020B0604020202020204" pitchFamily="34" charset="0"/>
              <a:buChar char="•"/>
            </a:pPr>
            <a:endParaRPr lang="en-US" sz="2400" b="0" i="0" dirty="0">
              <a:solidFill>
                <a:srgbClr val="000000"/>
              </a:solidFill>
              <a:effectLst/>
              <a:latin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endParaRPr lang="en-US" sz="2400" u="sng" dirty="0">
              <a:effectLst/>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5FBFCA79-7720-41A7-AE54-29760B5C57E8}"/>
              </a:ext>
            </a:extLst>
          </p:cNvPr>
          <p:cNvSpPr txBox="1"/>
          <p:nvPr/>
        </p:nvSpPr>
        <p:spPr>
          <a:xfrm>
            <a:off x="22326102" y="2701443"/>
            <a:ext cx="10489040" cy="9310241"/>
          </a:xfrm>
          <a:prstGeom prst="rect">
            <a:avLst/>
          </a:prstGeom>
          <a:noFill/>
        </p:spPr>
        <p:txBody>
          <a:bodyPr wrap="square" lIns="274320" tIns="45720" rIns="274320" bIns="274320" rtlCol="0" anchor="t">
            <a:spAutoFit/>
          </a:bodyPr>
          <a:lstStyle/>
          <a:p>
            <a:r>
              <a:rPr lang="en-US" sz="4000" u="sng"/>
              <a:t>Results: Patient Quotes</a:t>
            </a:r>
          </a:p>
          <a:p>
            <a:r>
              <a:rPr lang="en-US" i="1"/>
              <a:t>“ The Atlanta Initiative is important for me because it is a safe space for me to be open and honest about my cancer journey. Whether it is addressing the pain my body may be going through, to financial hardships, or just needing a shoulder to cry on, having someone who has walked this walk to comfort me and tell me that its normal makes me feel less crazy”</a:t>
            </a:r>
            <a:endParaRPr lang="en-US" i="1">
              <a:ea typeface="Calibri"/>
              <a:cs typeface="Calibri"/>
            </a:endParaRPr>
          </a:p>
          <a:p>
            <a:endParaRPr lang="en-US" i="1">
              <a:ea typeface="Calibri"/>
              <a:cs typeface="Calibri"/>
            </a:endParaRPr>
          </a:p>
          <a:p>
            <a:r>
              <a:rPr lang="en-US" i="1"/>
              <a:t>“It is important to me because bringing therapy to downtown Atlanta helps the patients that don’t have affordable care and transportation be able to receive the proper breast cancer therapy then need”</a:t>
            </a:r>
            <a:endParaRPr lang="en-US" i="1">
              <a:ea typeface="Calibri"/>
              <a:cs typeface="Calibri"/>
            </a:endParaRPr>
          </a:p>
          <a:p>
            <a:endParaRPr lang="en-US" i="1">
              <a:ea typeface="Calibri"/>
              <a:cs typeface="Calibri"/>
            </a:endParaRPr>
          </a:p>
          <a:p>
            <a:r>
              <a:rPr lang="en-US" i="1"/>
              <a:t>“</a:t>
            </a:r>
            <a:r>
              <a:rPr lang="en-US" i="1">
                <a:solidFill>
                  <a:srgbClr val="242424"/>
                </a:solidFill>
              </a:rPr>
              <a:t>The Atlanta initiative’s additional focus on serving LGBTQ+  persons adds another dimension of support- a clear message of acceptance and respect. When I’m already feeling so challenged by the demands of recovery, the last thing I want to be worrying about is discomfort, ignorance, stigma, or discrimination.” </a:t>
            </a:r>
          </a:p>
          <a:p>
            <a:endParaRPr lang="en-US" i="1">
              <a:solidFill>
                <a:srgbClr val="242424"/>
              </a:solidFill>
              <a:ea typeface="Calibri"/>
              <a:cs typeface="Calibri"/>
            </a:endParaRPr>
          </a:p>
          <a:p>
            <a:r>
              <a:rPr lang="en-US" i="1">
                <a:solidFill>
                  <a:srgbClr val="242424"/>
                </a:solidFill>
                <a:ea typeface="Calibri"/>
                <a:cs typeface="Calibri"/>
              </a:rPr>
              <a:t>“Many African Americans have limited access to rehabilitation clinics that increase the likelihood of returning back to day-to-day activities. TurningPoint’s clinic in Atlanta is important to African American communities because it provides proper care and great resources, and gives us the confidence we need to fight against cancer”</a:t>
            </a:r>
          </a:p>
          <a:p>
            <a:endParaRPr lang="en-US" sz="2000" i="1">
              <a:ea typeface="Calibri"/>
              <a:cs typeface="Calibri"/>
            </a:endParaRPr>
          </a:p>
          <a:p>
            <a:endParaRPr lang="en-US" sz="2400" i="1"/>
          </a:p>
          <a:p>
            <a:endParaRPr lang="en-US" sz="2400" i="1"/>
          </a:p>
          <a:p>
            <a:endParaRPr lang="en-US" sz="2800" i="1"/>
          </a:p>
          <a:p>
            <a:pPr marL="571500" indent="-571500">
              <a:buFont typeface="Arial" panose="020B0604020202020204" pitchFamily="34" charset="0"/>
              <a:buChar char="•"/>
            </a:pPr>
            <a:endParaRPr lang="en-US" sz="4000" i="1"/>
          </a:p>
          <a:p>
            <a:endParaRPr lang="en-US" sz="4000" u="sng"/>
          </a:p>
          <a:p>
            <a:endParaRPr lang="en-US" sz="4000" u="sng"/>
          </a:p>
          <a:p>
            <a:endParaRPr lang="en-US" sz="4000" u="sng">
              <a:ea typeface="Calibri"/>
              <a:cs typeface="Calibri"/>
            </a:endParaRPr>
          </a:p>
        </p:txBody>
      </p:sp>
      <p:pic>
        <p:nvPicPr>
          <p:cNvPr id="8" name="Picture 7" descr="A person and person smiling&#10;&#10;Description automatically generated">
            <a:extLst>
              <a:ext uri="{FF2B5EF4-FFF2-40B4-BE49-F238E27FC236}">
                <a16:creationId xmlns:a16="http://schemas.microsoft.com/office/drawing/2014/main" id="{62358096-0C39-9CCC-5570-B4DD65BBFA4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886455" y="8323369"/>
            <a:ext cx="4435946" cy="4002409"/>
          </a:xfrm>
          <a:prstGeom prst="rect">
            <a:avLst/>
          </a:prstGeom>
        </p:spPr>
      </p:pic>
      <p:pic>
        <p:nvPicPr>
          <p:cNvPr id="12" name="Picture 11" descr="Qr code&#10;&#10;Description automatically generated">
            <a:extLst>
              <a:ext uri="{FF2B5EF4-FFF2-40B4-BE49-F238E27FC236}">
                <a16:creationId xmlns:a16="http://schemas.microsoft.com/office/drawing/2014/main" id="{07D48784-3370-C626-332B-54C921D8D1C3}"/>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8768054" y="17051035"/>
            <a:ext cx="1600200" cy="1469989"/>
          </a:xfrm>
          <a:prstGeom prst="rect">
            <a:avLst/>
          </a:prstGeom>
          <a:noFill/>
          <a:ln>
            <a:noFill/>
          </a:ln>
        </p:spPr>
      </p:pic>
      <p:pic>
        <p:nvPicPr>
          <p:cNvPr id="9" name="Picture 8" descr="A group of women smiling&#10;&#10;Description automatically generated">
            <a:extLst>
              <a:ext uri="{FF2B5EF4-FFF2-40B4-BE49-F238E27FC236}">
                <a16:creationId xmlns:a16="http://schemas.microsoft.com/office/drawing/2014/main" id="{71EAAA2A-EAA4-54A3-6A4F-6829A759B01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876826" y="8286275"/>
            <a:ext cx="4761647" cy="4002408"/>
          </a:xfrm>
          <a:prstGeom prst="rect">
            <a:avLst/>
          </a:prstGeom>
        </p:spPr>
      </p:pic>
      <p:pic>
        <p:nvPicPr>
          <p:cNvPr id="10" name="Picture 9" descr="A black and white logo&#10;&#10;Description automatically generated">
            <a:extLst>
              <a:ext uri="{FF2B5EF4-FFF2-40B4-BE49-F238E27FC236}">
                <a16:creationId xmlns:a16="http://schemas.microsoft.com/office/drawing/2014/main" id="{71C931D9-68B1-5165-1690-F2FED671728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06040" y="17181246"/>
            <a:ext cx="4937913" cy="1339778"/>
          </a:xfrm>
          <a:prstGeom prst="rect">
            <a:avLst/>
          </a:prstGeom>
        </p:spPr>
      </p:pic>
      <p:pic>
        <p:nvPicPr>
          <p:cNvPr id="6" name="Google Shape;370;g2a01bee3ff6_0_6">
            <a:extLst>
              <a:ext uri="{FF2B5EF4-FFF2-40B4-BE49-F238E27FC236}">
                <a16:creationId xmlns:a16="http://schemas.microsoft.com/office/drawing/2014/main" id="{8261EC6E-2A11-989F-5220-7AD0B4DD4436}"/>
              </a:ext>
            </a:extLst>
          </p:cNvPr>
          <p:cNvPicPr preferRelativeResize="0"/>
          <p:nvPr/>
        </p:nvPicPr>
        <p:blipFill>
          <a:blip r:embed="rId9">
            <a:alphaModFix/>
          </a:blip>
          <a:stretch>
            <a:fillRect/>
          </a:stretch>
        </p:blipFill>
        <p:spPr>
          <a:xfrm>
            <a:off x="4104430" y="11520232"/>
            <a:ext cx="3120639" cy="2404639"/>
          </a:xfrm>
          <a:prstGeom prst="rect">
            <a:avLst/>
          </a:prstGeom>
          <a:noFill/>
          <a:ln>
            <a:noFill/>
          </a:ln>
        </p:spPr>
      </p:pic>
    </p:spTree>
    <p:extLst>
      <p:ext uri="{BB962C8B-B14F-4D97-AF65-F5344CB8AC3E}">
        <p14:creationId xmlns:p14="http://schemas.microsoft.com/office/powerpoint/2010/main" val="19129211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C24C4ACFCE9A48B8FB24D317AF858B" ma:contentTypeVersion="14" ma:contentTypeDescription="Create a new document." ma:contentTypeScope="" ma:versionID="68c0127e6e57a44049a397b87912b0b9">
  <xsd:schema xmlns:xsd="http://www.w3.org/2001/XMLSchema" xmlns:xs="http://www.w3.org/2001/XMLSchema" xmlns:p="http://schemas.microsoft.com/office/2006/metadata/properties" xmlns:ns2="7c3013fe-70f9-4ff4-8610-8d1cdb634c0d" xmlns:ns3="c358cfc3-f71e-41a5-9d77-25d9b3a30863" targetNamespace="http://schemas.microsoft.com/office/2006/metadata/properties" ma:root="true" ma:fieldsID="c1d59cc68b7d24a7e0c1034c94f3ed8a" ns2:_="" ns3:_="">
    <xsd:import namespace="7c3013fe-70f9-4ff4-8610-8d1cdb634c0d"/>
    <xsd:import namespace="c358cfc3-f71e-41a5-9d77-25d9b3a308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3013fe-70f9-4ff4-8610-8d1cdb634c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58cfc3-f71e-41a5-9d77-25d9b3a3086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7c3013fe-70f9-4ff4-8610-8d1cdb634c0d" xsi:nil="true"/>
  </documentManagement>
</p:properties>
</file>

<file path=customXml/itemProps1.xml><?xml version="1.0" encoding="utf-8"?>
<ds:datastoreItem xmlns:ds="http://schemas.openxmlformats.org/officeDocument/2006/customXml" ds:itemID="{73F768C3-CF63-4D6F-84AE-9C79B3595AE0}">
  <ds:schemaRefs>
    <ds:schemaRef ds:uri="7c3013fe-70f9-4ff4-8610-8d1cdb634c0d"/>
    <ds:schemaRef ds:uri="c358cfc3-f71e-41a5-9d77-25d9b3a308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63943FB-B30E-4EA8-AC49-4555611B5CF2}">
  <ds:schemaRefs>
    <ds:schemaRef ds:uri="http://schemas.microsoft.com/sharepoint/v3/contenttype/forms"/>
  </ds:schemaRefs>
</ds:datastoreItem>
</file>

<file path=customXml/itemProps3.xml><?xml version="1.0" encoding="utf-8"?>
<ds:datastoreItem xmlns:ds="http://schemas.openxmlformats.org/officeDocument/2006/customXml" ds:itemID="{8FDF4B4D-E2FB-4D27-8E56-E0FB6F9C2260}">
  <ds:schemaRefs>
    <ds:schemaRef ds:uri="7c3013fe-70f9-4ff4-8610-8d1cdb634c0d"/>
    <ds:schemaRef ds:uri="c358cfc3-f71e-41a5-9d77-25d9b3a308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1014</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Times New Roman</vt:lpstr>
      <vt:lpstr>Calibri Light</vt:lpstr>
      <vt:lpstr>Calibri</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finding goes here, translated into plain English. Emphasize the important words.</dc:title>
  <dc:creator>Lisa Greaves</dc:creator>
  <cp:lastModifiedBy>Janae Finley</cp:lastModifiedBy>
  <cp:revision>16</cp:revision>
  <cp:lastPrinted>2022-04-19T19:05:44Z</cp:lastPrinted>
  <dcterms:created xsi:type="dcterms:W3CDTF">2019-07-25T20:43:26Z</dcterms:created>
  <dcterms:modified xsi:type="dcterms:W3CDTF">2024-06-20T11:59:39Z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0x010100B1C24C4ACFCE9A48B8FB24D317AF858B</vt:lpwstr>
  </property>
</Properties>
</file>